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a:p>
            <a:pPr lvl="0" indent="0" marL="0">
              <a:buNone/>
            </a:pPr>
            <a:r>
              <a:rPr/>
              <a:t>If the valve does not work properly, acid can enter the esophagus and cause heartburn and damage to the lining of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Barrett’s Espohagus</a:t>
            </a:r>
          </a:p>
        </p:txBody>
      </p:sp>
      <p:sp>
        <p:nvSpPr>
          <p:cNvPr id="3" name="Content Placeholder 2"/>
          <p:cNvSpPr>
            <a:spLocks noGrp="1"/>
          </p:cNvSpPr>
          <p:nvPr>
            <p:ph idx="1" sz="half"/>
          </p:nvPr>
        </p:nvSpPr>
        <p:spPr/>
        <p:txBody>
          <a:bodyPr/>
          <a:lstStyle/>
          <a:p>
            <a:pPr lvl="0" indent="0" marL="0">
              <a:buNone/>
            </a:pPr>
            <a:r>
              <a:rPr/>
              <a:t>Over time, the lining of the esophagus undergoes change in response to the acid.</a:t>
            </a:r>
          </a:p>
        </p:txBody>
      </p:sp>
      <p:pic>
        <p:nvPicPr>
          <p:cNvPr descr="https://deidt7p41jzcy.cloudfront.net/barretts_comm.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Dysplasia</a:t>
            </a:r>
          </a:p>
        </p:txBody>
      </p:sp>
      <p:sp>
        <p:nvSpPr>
          <p:cNvPr id="3" name="Content Placeholder 2"/>
          <p:cNvSpPr>
            <a:spLocks noGrp="1"/>
          </p:cNvSpPr>
          <p:nvPr>
            <p:ph idx="1"/>
          </p:nvPr>
        </p:nvSpPr>
        <p:spPr/>
        <p:txBody>
          <a:bodyPr/>
          <a:lstStyle/>
          <a:p>
            <a:pPr lvl="0" indent="0" marL="0">
              <a:buNone/>
            </a:pPr>
            <a:r>
              <a:rPr/>
              <a:t>Over a period of years, pre-cancerous changes can develop within Barrett’s esopahgus.</a:t>
            </a:r>
          </a:p>
          <a:p>
            <a:pPr lvl="0" indent="0" marL="0">
              <a:buNone/>
            </a:pPr>
            <a:r>
              <a:rPr/>
              <a:t>These changes can be seen by the pathologist from biopsies taken from the esophagus</a:t>
            </a:r>
          </a:p>
          <a:p>
            <a:pPr lvl="0" indent="0" marL="0">
              <a:buNone/>
            </a:pPr>
            <a:r>
              <a:rPr/>
              <a:t>Over time, low-grade dysplasia can progress to high-grade dysplasia</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Dysplasia </a:t>
                </a:r>
                <a14:m>
                  <m:oMath xmlns:m="http://schemas.openxmlformats.org/officeDocument/2006/math">
                    <m:r>
                      <m:rPr>
                        <m:sty m:val="p"/>
                      </m:rPr>
                      <m:t>→</m:t>
                    </m:r>
                  </m:oMath>
                </a14:m>
                <a:r>
                  <a:rPr/>
                  <a:t> Cancer</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Low grade dysplasia: Risk of cancer 0.5% per year</a:t>
                </a:r>
              </a:p>
              <a:p>
                <a:pPr lvl="0" indent="0" marL="0">
                  <a:buNone/>
                </a:pPr>
                <a:r>
                  <a:rPr/>
                  <a:t>High-grad dysplasia: Risk of cancer 5% per year</a:t>
                </a:r>
              </a:p>
              <a:p>
                <a:pPr lvl="0" indent="0" marL="0">
                  <a:buNone/>
                </a:pPr>
                <a14:m>
                  <m:oMath xmlns:m="http://schemas.openxmlformats.org/officeDocument/2006/math">
                    <m:r>
                      <m:rPr>
                        <m:sty m:val="p"/>
                      </m:rPr>
                      <m:t>⇒</m:t>
                    </m:r>
                  </m:oMath>
                </a14:m>
                <a:r>
                  <a:rPr/>
                  <a:t> Surveillance with upper endoscopy is critical</a:t>
                </a:r>
              </a:p>
            </p:txBody>
          </p:sp>
        </mc:Choice>
      </mc:AlternateContent>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Dysplasia of the esphagus can be treated with destroying the mucosa, the inner layer of esophgus</a:t>
            </a:r>
          </a:p>
          <a:p>
            <a:pPr lvl="0" indent="0" marL="0">
              <a:buNone/>
            </a:pPr>
            <a:r>
              <a:rPr/>
              <a:t>Ablation of the mucosa with microwave energy</a:t>
            </a:r>
          </a:p>
          <a:p>
            <a:pPr lvl="0" indent="0" marL="0">
              <a:buNone/>
            </a:pPr>
            <a:r>
              <a:rPr/>
              <a:t>Circular balloon with an antenna used to ablate the mucosa</a:t>
            </a:r>
          </a:p>
        </p:txBody>
      </p:sp>
      <p:pic>
        <p:nvPicPr>
          <p:cNvPr descr="https://deidt7p41jzcy.cloudfront.net/barxx_2.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Before Ablation </a:t>
            </a:r>
          </a:p>
        </p:txBody>
      </p:sp>
      <p:sp>
        <p:nvSpPr>
          <p:cNvPr id="4" name="Content Placeholder 3"/>
          <p:cNvSpPr>
            <a:spLocks noGrp="1"/>
          </p:cNvSpPr>
          <p:nvPr>
            <p:ph idx="2" sz="half"/>
          </p:nvPr>
        </p:nvSpPr>
        <p:spPr/>
        <p:txBody>
          <a:bodyPr/>
          <a:lstStyle/>
          <a:p>
            <a:pPr lvl="0" indent="0" marL="0">
              <a:buNone/>
            </a:pPr>
            <a:r>
              <a:rPr/>
              <a:t>After Ablation </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2025-01-27T02:05:02Z</dcterms:created>
  <dcterms:modified xsi:type="dcterms:W3CDTF">2025-01-27T02:05:02Z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